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9" r:id="rId7"/>
    <p:sldId id="267" r:id="rId8"/>
    <p:sldId id="268" r:id="rId9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élène Barr" initials="HB" lastIdx="1" clrIdx="0">
    <p:extLst>
      <p:ext uri="{19B8F6BF-5375-455C-9EA6-DF929625EA0E}">
        <p15:presenceInfo xmlns:p15="http://schemas.microsoft.com/office/powerpoint/2012/main" userId="S::helene.barr@mci-group.com::7eea8d57-f760-41b5-a247-e9ee0aa211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A3E"/>
    <a:srgbClr val="608F30"/>
    <a:srgbClr val="122329"/>
    <a:srgbClr val="00498F"/>
    <a:srgbClr val="BCDD9B"/>
    <a:srgbClr val="DE6823"/>
    <a:srgbClr val="5291CE"/>
    <a:srgbClr val="4F69A2"/>
    <a:srgbClr val="FFEDD0"/>
    <a:srgbClr val="AFD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5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09E76-9AD9-4434-AF77-1C941C82DE60}" type="datetimeFigureOut">
              <a:rPr lang="en-CH" smtClean="0"/>
              <a:t>12/15/2025</a:t>
            </a:fld>
            <a:endParaRPr lang="en-CH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F67BA-ED28-4F72-8083-76D7E6BE306C}" type="slidenum">
              <a:rPr lang="en-CH" smtClean="0"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37926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B02C-9B1A-4EFE-A223-880E219C2D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05855" y="2810382"/>
            <a:ext cx="9154734" cy="1052512"/>
          </a:xfrm>
          <a:solidFill>
            <a:schemeClr val="bg1"/>
          </a:solidFill>
        </p:spPr>
        <p:txBody>
          <a:bodyPr anchor="ctr">
            <a:normAutofit/>
          </a:bodyPr>
          <a:lstStyle>
            <a:lvl1pPr algn="ctr">
              <a:defRPr sz="4400" b="1" cap="none" baseline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4DEA4F9-5710-4549-AB68-0BF3BA57BF23}"/>
              </a:ext>
            </a:extLst>
          </p:cNvPr>
          <p:cNvCxnSpPr>
            <a:cxnSpLocks/>
          </p:cNvCxnSpPr>
          <p:nvPr userDrawn="1"/>
        </p:nvCxnSpPr>
        <p:spPr>
          <a:xfrm>
            <a:off x="1531411" y="3727603"/>
            <a:ext cx="9071934" cy="0"/>
          </a:xfrm>
          <a:prstGeom prst="line">
            <a:avLst/>
          </a:prstGeom>
          <a:ln w="28575">
            <a:solidFill>
              <a:srgbClr val="1F5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8EDE352-A15B-16C5-925E-E0C88FB5CC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80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7B0F6B-473E-4E7C-ACC5-232DD2B6E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 rot="16200000">
            <a:off x="5312875" y="-3351804"/>
            <a:ext cx="919268" cy="1079739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8CF65-9992-4A0D-A499-4923953D4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6200000">
            <a:off x="4124633" y="-809212"/>
            <a:ext cx="3295754" cy="107973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CDABB-ABC5-4C3B-A2C5-122F3D23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5A3BE-BF1C-47D2-841B-BDCC71EE4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572C0-17AE-420D-9670-E1F1D8E1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70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3B60E-5F73-45F6-8B19-A66BB107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56" y="1710978"/>
            <a:ext cx="11018310" cy="82307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4B7FD-9458-4ED1-8132-7D740DCD5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56" y="2846718"/>
            <a:ext cx="11018311" cy="3231128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286CD-D582-4A9D-9E75-9FA1CA8E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9A2A-D4A3-4EBE-828B-21FA5376E9F0}" type="datetimeFigureOut">
              <a:rPr lang="en-GB" smtClean="0"/>
              <a:t>15/12/2025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FC7BC-FAB2-4D73-866C-445F90CA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69BE5-F816-4CE7-A3DD-2CFE4FA9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1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F5A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B6F9-B05D-4DF4-B297-6E50EF5DA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762" y="1293439"/>
            <a:ext cx="1040477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6EE61-A898-4277-AEE7-EEC8205EE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762" y="4507847"/>
            <a:ext cx="10404770" cy="1500187"/>
          </a:xfrm>
          <a:solidFill>
            <a:srgbClr val="1F5A3E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07179-A3B4-464A-8F23-26555A6BB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C85F9-4AF2-47F9-80C3-94487D1D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3F236-05D8-40F3-9C8F-84109E17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A66C7F-95EB-C2D8-1A2E-1A42A5A4C1C5}"/>
              </a:ext>
            </a:extLst>
          </p:cNvPr>
          <p:cNvSpPr/>
          <p:nvPr userDrawn="1"/>
        </p:nvSpPr>
        <p:spPr>
          <a:xfrm>
            <a:off x="7786255" y="-92364"/>
            <a:ext cx="4405745" cy="1293439"/>
          </a:xfrm>
          <a:prstGeom prst="rect">
            <a:avLst/>
          </a:prstGeom>
          <a:solidFill>
            <a:srgbClr val="1F5A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9885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58499-7BC5-40BB-B9CE-2E40C303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44F66-8A87-4267-85AE-33686C1D1A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0332" y="2580240"/>
            <a:ext cx="10757140" cy="36235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58DB7-5D62-4031-A0B2-4A390453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A90A7-8FE4-4159-9FFD-2B573523C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D9005-F24D-45CC-B59B-47A66BA6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2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FB2F-109C-4396-9A10-C1FB9A4E8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24" y="1630392"/>
            <a:ext cx="11264294" cy="81000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BF4CE-3F91-4295-B2C2-4FE056708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3123" y="2906456"/>
            <a:ext cx="11264295" cy="324417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A22834-7AD6-48F1-83D1-42C59C64D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9841C-DAC5-4D5B-8F72-70BE858D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7E2F53-48AB-44B2-AA97-8EE667D4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87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F2B5D-01D8-421C-A50C-5C3FBCD04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5126F-AA11-4DBF-9028-2B981753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8CC6C-6CAC-4EF9-8E56-A96C20A7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7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1483-C6C8-4BAC-B159-7739B6EAD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42" y="1567210"/>
            <a:ext cx="11147003" cy="642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C2BD5-E617-4DFB-A632-0D9325321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042" y="2362356"/>
            <a:ext cx="11147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82291-DE67-417E-9CE9-145201E80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53F7A-B4BE-4A03-BBB1-1A55ECDB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3CD76-CFDA-4BEA-BAB2-CECA73CB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95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3A0E-1B1B-4DBF-89E0-B7D30BAE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007" y="1647645"/>
            <a:ext cx="10814499" cy="94459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338BC-BC2F-4617-90C0-8FF3263F3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007" y="3010618"/>
            <a:ext cx="10814499" cy="31633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99109-04FF-49DF-B5AD-1AF17DE0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4304B-0A2D-4CE9-ACBE-341254CF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666BF-F47A-416D-9280-CB8438E1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20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55B1-33A2-44AC-8342-5092155B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9AB23-CF06-4F21-B1D4-83C7AAA40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DBDC2-221E-453F-8159-3EBEB15D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AA500-3163-4FCA-80FF-5794C4ED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7CE8C-D5C2-4705-B72C-315AE237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10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E72D2A-18EC-F69D-B00F-6CB62EACF6CC}"/>
              </a:ext>
            </a:extLst>
          </p:cNvPr>
          <p:cNvSpPr/>
          <p:nvPr userDrawn="1"/>
        </p:nvSpPr>
        <p:spPr>
          <a:xfrm rot="5400000">
            <a:off x="5537200" y="-5542307"/>
            <a:ext cx="1117602" cy="12192001"/>
          </a:xfrm>
          <a:prstGeom prst="rect">
            <a:avLst/>
          </a:prstGeom>
          <a:solidFill>
            <a:srgbClr val="1F5A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056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CC0EED-9B52-41D9-8741-D806501B5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2" y="1556893"/>
            <a:ext cx="10757140" cy="748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C5145-EAFA-460F-B1EC-66A433F71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332" y="2544792"/>
            <a:ext cx="10757140" cy="3674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4905-D55C-4955-AA25-7AC9A2BDA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64" y="64789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baseline="30000" dirty="0"/>
              <a:t>19th</a:t>
            </a:r>
            <a:r>
              <a:rPr lang="en-GB" dirty="0"/>
              <a:t> EAHAD Congress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680E8-D877-4CAA-B4AE-27C90BA64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890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www.eahadcongress.com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BF76D-BA96-4DBA-8EE3-81366208A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8901"/>
            <a:ext cx="3471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66FDD27-FAF9-9712-095A-F272E85E4BD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87845" y="161917"/>
            <a:ext cx="1294433" cy="783554"/>
          </a:xfrm>
          <a:prstGeom prst="rect">
            <a:avLst/>
          </a:prstGeom>
        </p:spPr>
      </p:pic>
      <p:pic>
        <p:nvPicPr>
          <p:cNvPr id="15" name="Picture 14" descr="A green and white logo&#10;&#10;AI-generated content may be incorrect.">
            <a:extLst>
              <a:ext uri="{FF2B5EF4-FFF2-40B4-BE49-F238E27FC236}">
                <a16:creationId xmlns:a16="http://schemas.microsoft.com/office/drawing/2014/main" id="{A67AD8EB-22A8-CFDB-F728-984D686DBD8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24"/>
          <a:stretch>
            <a:fillRect/>
          </a:stretch>
        </p:blipFill>
        <p:spPr>
          <a:xfrm>
            <a:off x="7970982" y="-5108"/>
            <a:ext cx="4221018" cy="113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45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none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B5858-A9D3-443F-9DC2-C705056A5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208" y="3025438"/>
            <a:ext cx="9079584" cy="643951"/>
          </a:xfrm>
        </p:spPr>
        <p:txBody>
          <a:bodyPr>
            <a:normAutofit fontScale="90000"/>
          </a:bodyPr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E5A1581-ABF6-29FA-3DA2-1E7A3C699D73}"/>
              </a:ext>
            </a:extLst>
          </p:cNvPr>
          <p:cNvSpPr txBox="1">
            <a:spLocks/>
          </p:cNvSpPr>
          <p:nvPr/>
        </p:nvSpPr>
        <p:spPr>
          <a:xfrm>
            <a:off x="3657599" y="4123887"/>
            <a:ext cx="6400801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0" cap="none" baseline="0" dirty="0">
                <a:solidFill>
                  <a:schemeClr val="bg1"/>
                </a:solidFill>
              </a:rPr>
              <a:t>Presenter’s Name</a:t>
            </a:r>
            <a:endParaRPr lang="en-GB" sz="3200" b="0" cap="none" baseline="0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E566AA-5D1F-6F73-E42B-4F6E97C33E81}"/>
              </a:ext>
            </a:extLst>
          </p:cNvPr>
          <p:cNvSpPr txBox="1">
            <a:spLocks/>
          </p:cNvSpPr>
          <p:nvPr/>
        </p:nvSpPr>
        <p:spPr>
          <a:xfrm>
            <a:off x="2550130" y="4445862"/>
            <a:ext cx="7091740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 b="0" i="1" cap="none" baseline="0" dirty="0">
                <a:solidFill>
                  <a:schemeClr val="tx1"/>
                </a:solidFill>
              </a:rPr>
              <a:t>Presenter’s Affiliation</a:t>
            </a:r>
            <a:endParaRPr lang="en-GB" sz="2500" b="0" i="1" cap="none" baseline="0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7C10EFB-D953-7C23-29C8-59DDB7A076EB}"/>
              </a:ext>
            </a:extLst>
          </p:cNvPr>
          <p:cNvSpPr txBox="1">
            <a:spLocks/>
          </p:cNvSpPr>
          <p:nvPr/>
        </p:nvSpPr>
        <p:spPr>
          <a:xfrm>
            <a:off x="2133600" y="3832562"/>
            <a:ext cx="7689981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0" cap="none" baseline="0" dirty="0">
                <a:solidFill>
                  <a:srgbClr val="608F30"/>
                </a:solidFill>
              </a:rPr>
              <a:t>Presenter’s Name</a:t>
            </a:r>
            <a:endParaRPr lang="en-GB" sz="3200" b="0" cap="none" baseline="0" dirty="0">
              <a:solidFill>
                <a:srgbClr val="608F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3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7BA56545-4373-4F27-B8C3-7366B49F1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9761" y="843766"/>
            <a:ext cx="9322239" cy="750838"/>
          </a:xfrm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Disclosure for </a:t>
            </a:r>
            <a:r>
              <a:rPr lang="en-US" sz="4000" dirty="0">
                <a:solidFill>
                  <a:srgbClr val="608F30"/>
                </a:solidFill>
              </a:rPr>
              <a:t>*Enter Name Here*</a:t>
            </a:r>
            <a:endParaRPr lang="en-CH" sz="4000" dirty="0">
              <a:solidFill>
                <a:srgbClr val="608F30"/>
              </a:solidFill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DA43CE3-F4C9-4BBF-BD8A-ED51274358E7}"/>
              </a:ext>
            </a:extLst>
          </p:cNvPr>
          <p:cNvSpPr txBox="1">
            <a:spLocks/>
          </p:cNvSpPr>
          <p:nvPr/>
        </p:nvSpPr>
        <p:spPr>
          <a:xfrm>
            <a:off x="685013" y="2168165"/>
            <a:ext cx="10821973" cy="384606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defPPr>
              <a:defRPr lang="en-CH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dirty="0"/>
              <a:t>In compliance with COI policy, ESPEN requires the following disclosures to the session audience:</a:t>
            </a:r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>
              <a:lnSpc>
                <a:spcPct val="120000"/>
              </a:lnSpc>
            </a:pPr>
            <a:r>
              <a:rPr lang="en-US" sz="2200" dirty="0"/>
              <a:t>Presentation includes discussion of the following off-label use of a drug or medical device: </a:t>
            </a:r>
          </a:p>
          <a:p>
            <a:pPr algn="ctr">
              <a:lnSpc>
                <a:spcPct val="120000"/>
              </a:lnSpc>
            </a:pPr>
            <a:r>
              <a:rPr lang="en-US" sz="2200" b="1" dirty="0">
                <a:solidFill>
                  <a:srgbClr val="608F30"/>
                </a:solidFill>
              </a:rPr>
              <a:t>*Enter Drug or Medical Device Name Here*</a:t>
            </a:r>
          </a:p>
          <a:p>
            <a:pPr algn="ctr"/>
            <a:endParaRPr lang="en-CH" sz="1100" dirty="0"/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F4103ACA-7CA8-4583-B977-1E5480F8B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584635"/>
              </p:ext>
            </p:extLst>
          </p:nvPr>
        </p:nvGraphicFramePr>
        <p:xfrm>
          <a:off x="1517714" y="2837543"/>
          <a:ext cx="8745637" cy="203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563">
                  <a:extLst>
                    <a:ext uri="{9D8B030D-6E8A-4147-A177-3AD203B41FA5}">
                      <a16:colId xmlns:a16="http://schemas.microsoft.com/office/drawing/2014/main" val="2447472821"/>
                    </a:ext>
                  </a:extLst>
                </a:gridCol>
                <a:gridCol w="5731074">
                  <a:extLst>
                    <a:ext uri="{9D8B030D-6E8A-4147-A177-3AD203B41FA5}">
                      <a16:colId xmlns:a16="http://schemas.microsoft.com/office/drawing/2014/main" val="3459190625"/>
                    </a:ext>
                  </a:extLst>
                </a:gridCol>
              </a:tblGrid>
              <a:tr h="262378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Shareholder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619018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Grant / Research Support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933990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Consultant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262121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Employee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38985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Paid Instructor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46781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Speaker Bureau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146744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Other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164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5AC2A-35B6-451D-AA8E-AE93FCC2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97" y="1766304"/>
            <a:ext cx="10372436" cy="748245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74F96-BD9F-40DE-A533-2F533AD61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997" y="2941163"/>
            <a:ext cx="10372436" cy="3300503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58568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0E85F-D6D2-76B1-11E8-61D25183C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2" y="1556893"/>
            <a:ext cx="11122916" cy="748245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294B3-5BA2-DA20-9099-E11A28344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0331" y="2580240"/>
            <a:ext cx="11122917" cy="3623558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33911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13793-39FC-33FF-7943-649B192C9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880" y="1602557"/>
            <a:ext cx="10916239" cy="619760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B9F48-03AB-4836-8095-ED2F66C13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7880" y="2366572"/>
            <a:ext cx="10916239" cy="4214459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70654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7EBE00-BD25-4776-935D-552053048B14}" vid="{53312F92-5FF4-4317-94C1-E7B1023C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25de56-a2d1-4a89-81f8-7345870331f4">
      <Terms xmlns="http://schemas.microsoft.com/office/infopath/2007/PartnerControls"/>
    </lcf76f155ced4ddcb4097134ff3c332f>
    <TaxCatchAll xmlns="73f9181c-4790-4946-94dd-03f66ca21f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65AFDCA9A824A87D474BCECEF7737" ma:contentTypeVersion="11" ma:contentTypeDescription="Create a new document." ma:contentTypeScope="" ma:versionID="8e39d215de62c271911699734fd5d253">
  <xsd:schema xmlns:xsd="http://www.w3.org/2001/XMLSchema" xmlns:xs="http://www.w3.org/2001/XMLSchema" xmlns:p="http://schemas.microsoft.com/office/2006/metadata/properties" xmlns:ns2="9e25de56-a2d1-4a89-81f8-7345870331f4" xmlns:ns3="73f9181c-4790-4946-94dd-03f66ca21f41" targetNamespace="http://schemas.microsoft.com/office/2006/metadata/properties" ma:root="true" ma:fieldsID="ef534c3cf3d5ab256b264981e62e7d17" ns2:_="" ns3:_="">
    <xsd:import namespace="9e25de56-a2d1-4a89-81f8-7345870331f4"/>
    <xsd:import namespace="73f9181c-4790-4946-94dd-03f66ca21f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5de56-a2d1-4a89-81f8-7345870331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9181c-4790-4946-94dd-03f66ca21f4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83f89db-6404-4929-9c1d-0728044e6944}" ma:internalName="TaxCatchAll" ma:showField="CatchAllData" ma:web="73f9181c-4790-4946-94dd-03f66ca21f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39D8C1-F9D5-4A77-AFF8-1E7098EC18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6EBEBC-F7EB-476B-8865-0CF7F698714B}">
  <ds:schemaRefs>
    <ds:schemaRef ds:uri="http://schemas.microsoft.com/office/2006/documentManagement/types"/>
    <ds:schemaRef ds:uri="http://schemas.microsoft.com/office/infopath/2007/PartnerControls"/>
    <ds:schemaRef ds:uri="6d56f4ef-8631-4de4-be33-c37f14c8578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3cc2fe6-d691-4e39-a8a4-3bb83de63507"/>
    <ds:schemaRef ds:uri="http://www.w3.org/XML/1998/namespace"/>
    <ds:schemaRef ds:uri="http://purl.org/dc/dcmitype/"/>
    <ds:schemaRef ds:uri="588426e4-7203-465b-be9b-dc848194e92e"/>
    <ds:schemaRef ds:uri="38d49763-05d5-4042-a315-89e0fea2c094"/>
    <ds:schemaRef ds:uri="65bb3e4a-2b53-4f72-ad05-cef0eb71f9be"/>
    <ds:schemaRef ds:uri="ff402e78-1380-4894-ad37-5422105e40e9"/>
    <ds:schemaRef ds:uri="3c5b38b1-59cc-4a60-95b1-a9966ea46316"/>
    <ds:schemaRef ds:uri="af353462-9e36-4a56-8aa2-184f763cb67c"/>
    <ds:schemaRef ds:uri="9e25de56-a2d1-4a89-81f8-7345870331f4"/>
    <ds:schemaRef ds:uri="73f9181c-4790-4946-94dd-03f66ca21f41"/>
  </ds:schemaRefs>
</ds:datastoreItem>
</file>

<file path=customXml/itemProps3.xml><?xml version="1.0" encoding="utf-8"?>
<ds:datastoreItem xmlns:ds="http://schemas.openxmlformats.org/officeDocument/2006/customXml" ds:itemID="{F1CA15DF-8735-484C-8925-DC909CB0C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25de56-a2d1-4a89-81f8-7345870331f4"/>
    <ds:schemaRef ds:uri="73f9181c-4790-4946-94dd-03f66ca21f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ESPEN Virtual Congress 2021 - Presentation Template - v2</Template>
  <TotalTime>435</TotalTime>
  <Words>137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Presentation Title</vt:lpstr>
      <vt:lpstr>Disclosure for *Enter Name Here*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Candice Gabay</dc:creator>
  <cp:lastModifiedBy>Giuliana Giardina</cp:lastModifiedBy>
  <cp:revision>12</cp:revision>
  <dcterms:created xsi:type="dcterms:W3CDTF">2022-04-14T08:23:46Z</dcterms:created>
  <dcterms:modified xsi:type="dcterms:W3CDTF">2025-12-15T13:09:41Z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2023-05-31T11:27:41Z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8a5c2e8b-0678-45a2-8899-b93da93ca52d</vt:lpwstr>
  </property>
  <property fmtid="{D5CDD505-2E9C-101B-9397-08002B2CF9AE}" pid="8" name="MSIP_Label_7cbf2ee6-7391-4c03-b07a-3137c8a2243c_ContentBits">
    <vt:lpwstr>1</vt:lpwstr>
  </property>
  <property fmtid="{D5CDD505-2E9C-101B-9397-08002B2CF9AE}" pid="9" name="MediaServiceImageTags">
    <vt:lpwstr/>
  </property>
  <property fmtid="{D5CDD505-2E9C-101B-9397-08002B2CF9AE}" pid="10" name="ContentTypeId">
    <vt:lpwstr>0x01010092F65AFDCA9A824A87D474BCECEF7737</vt:lpwstr>
  </property>
</Properties>
</file>