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6" r:id="rId5"/>
    <p:sldId id="257" r:id="rId6"/>
    <p:sldId id="259" r:id="rId7"/>
    <p:sldId id="267" r:id="rId8"/>
    <p:sldId id="268" r:id="rId9"/>
  </p:sldIdLst>
  <p:sldSz cx="12192000" cy="6858000"/>
  <p:notesSz cx="6858000" cy="91440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élène Barr" initials="HB" lastIdx="1" clrIdx="0">
    <p:extLst>
      <p:ext uri="{19B8F6BF-5375-455C-9EA6-DF929625EA0E}">
        <p15:presenceInfo xmlns:p15="http://schemas.microsoft.com/office/powerpoint/2012/main" userId="S::helene.barr@mci-group.com::7eea8d57-f760-41b5-a247-e9ee0aa211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5A3E"/>
    <a:srgbClr val="608F30"/>
    <a:srgbClr val="122329"/>
    <a:srgbClr val="00498F"/>
    <a:srgbClr val="BCDD9B"/>
    <a:srgbClr val="DE6823"/>
    <a:srgbClr val="5291CE"/>
    <a:srgbClr val="4F69A2"/>
    <a:srgbClr val="FFEDD0"/>
    <a:srgbClr val="AFDF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A89504-BB5C-45D8-AC4E-AAD1F4148669}" v="1" dt="2025-11-20T16:20:37.7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16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2" y="6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H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A09E76-9AD9-4434-AF77-1C941C82DE60}" type="datetimeFigureOut">
              <a:rPr lang="en-CH" smtClean="0"/>
              <a:t>11/20/2025</a:t>
            </a:fld>
            <a:endParaRPr lang="en-CH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H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H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9F67BA-ED28-4F72-8083-76D7E6BE306C}" type="slidenum">
              <a:rPr lang="en-CH" smtClean="0"/>
              <a:t>‹#›</a:t>
            </a:fld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2379263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FB02C-9B1A-4EFE-A223-880E219C2D7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05855" y="2810382"/>
            <a:ext cx="9154734" cy="1052512"/>
          </a:xfrm>
          <a:solidFill>
            <a:schemeClr val="bg1"/>
          </a:solidFill>
        </p:spPr>
        <p:txBody>
          <a:bodyPr anchor="ctr">
            <a:normAutofit/>
          </a:bodyPr>
          <a:lstStyle>
            <a:lvl1pPr algn="ctr">
              <a:defRPr sz="4400" b="1" cap="none" baseline="0">
                <a:solidFill>
                  <a:srgbClr val="1F5A3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</a:t>
            </a:r>
            <a:endParaRPr lang="en-GB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4DEA4F9-5710-4549-AB68-0BF3BA57BF23}"/>
              </a:ext>
            </a:extLst>
          </p:cNvPr>
          <p:cNvCxnSpPr>
            <a:cxnSpLocks/>
          </p:cNvCxnSpPr>
          <p:nvPr userDrawn="1"/>
        </p:nvCxnSpPr>
        <p:spPr>
          <a:xfrm>
            <a:off x="1531411" y="3727603"/>
            <a:ext cx="9071934" cy="0"/>
          </a:xfrm>
          <a:prstGeom prst="line">
            <a:avLst/>
          </a:prstGeom>
          <a:ln w="28575">
            <a:solidFill>
              <a:srgbClr val="1F5A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38EDE352-A15B-16C5-925E-E0C88FB5CC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809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7B0F6B-473E-4E7C-ACC5-232DD2B6EF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 rot="16200000">
            <a:off x="5312875" y="-3351804"/>
            <a:ext cx="919268" cy="10797395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C8CF65-9992-4A0D-A499-4923953D46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 rot="16200000">
            <a:off x="4124633" y="-809212"/>
            <a:ext cx="3295754" cy="1079739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6CDABB-ABC5-4C3B-A2C5-122F3D238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25A3BE-BF1C-47D2-841B-BDCC71EE4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B572C0-17AE-420D-9670-E1F1D8E1F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07E6-83A7-42D5-AF07-A37F87EA94D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9705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3B60E-5F73-45F6-8B19-A66BB107D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556" y="1710978"/>
            <a:ext cx="11018310" cy="82307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94B7FD-9458-4ED1-8132-7D740DCD5D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556" y="2846718"/>
            <a:ext cx="11018311" cy="3231128"/>
          </a:xfrm>
          <a:solidFill>
            <a:schemeClr val="bg1"/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2286CD-D582-4A9D-9E75-9FA1CA8EC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F9A2A-D4A3-4EBE-828B-21FA5376E9F0}" type="datetimeFigureOut">
              <a:rPr lang="en-GB" smtClean="0"/>
              <a:t>20/11/2025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FFC7BC-FAB2-4D73-866C-445F90CAF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469BE5-F816-4CE7-A3DD-2CFE4FA9D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07E6-83A7-42D5-AF07-A37F87EA94D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015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1F5A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6B6F9-B05D-4DF4-B297-6E50EF5DA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762" y="1293439"/>
            <a:ext cx="1040477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B6EE61-A898-4277-AEE7-EEC8205EE5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75762" y="4507847"/>
            <a:ext cx="10404770" cy="1500187"/>
          </a:xfrm>
          <a:solidFill>
            <a:srgbClr val="1F5A3E"/>
          </a:solidFill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107179-A3B4-464A-8F23-26555A6BB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9C85F9-4AF2-47F9-80C3-94487D1D2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23F236-05D8-40F3-9C8F-84109E17C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9FC07E6-83A7-42D5-AF07-A37F87EA94D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A66C7F-95EB-C2D8-1A2E-1A42A5A4C1C5}"/>
              </a:ext>
            </a:extLst>
          </p:cNvPr>
          <p:cNvSpPr/>
          <p:nvPr userDrawn="1"/>
        </p:nvSpPr>
        <p:spPr>
          <a:xfrm>
            <a:off x="7786255" y="-92364"/>
            <a:ext cx="4405745" cy="1293439"/>
          </a:xfrm>
          <a:prstGeom prst="rect">
            <a:avLst/>
          </a:prstGeom>
          <a:solidFill>
            <a:srgbClr val="1F5A3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198856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58499-7BC5-40BB-B9CE-2E40C303C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444F66-8A87-4267-85AE-33686C1D1A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0332" y="2580240"/>
            <a:ext cx="10757140" cy="362355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558DB7-5D62-4031-A0B2-4A3904537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A90A7-8FE4-4159-9FFD-2B573523C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0D9005-F24D-45CC-B59B-47A66BA6A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07E6-83A7-42D5-AF07-A37F87EA94D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428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CFB2F-109C-4396-9A10-C1FB9A4E8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124" y="1630392"/>
            <a:ext cx="11264294" cy="810006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6BF4CE-3F91-4295-B2C2-4FE056708C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3123" y="2906456"/>
            <a:ext cx="11264295" cy="324417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A22834-7AD6-48F1-83D1-42C59C64D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09841C-DAC5-4D5B-8F72-70BE858D6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7E2F53-48AB-44B2-AA97-8EE667D47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07E6-83A7-42D5-AF07-A37F87EA94D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9878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CF2B5D-01D8-421C-A50C-5C3FBCD04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F5126F-AA11-4DBF-9028-2B9817539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28CC6C-6CAC-4EF9-8E56-A96C20A76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07E6-83A7-42D5-AF07-A37F87EA94D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2754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021483-C6C8-4BAC-B159-7739B6EAD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042" y="1567210"/>
            <a:ext cx="11147003" cy="64266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0C2BD5-E617-4DFB-A632-0D9325321A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9042" y="2362356"/>
            <a:ext cx="1114700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682291-DE67-417E-9CE9-145201E80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053F7A-B4BE-4A03-BBB1-1A55ECDB4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13CD76-CFDA-4BEA-BAB2-CECA73CB2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07E6-83A7-42D5-AF07-A37F87EA94D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5951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93A0E-1B1B-4DBF-89E0-B7D30BAEC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007" y="1647645"/>
            <a:ext cx="10814499" cy="94459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A338BC-BC2F-4617-90C0-8FF3263F37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0007" y="3010618"/>
            <a:ext cx="10814499" cy="31633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C99109-04FF-49DF-B5AD-1AF17DE0F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74304B-0A2D-4CE9-ACBE-341254CF9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E666BF-F47A-416D-9280-CB8438E11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9FC07E6-83A7-42D5-AF07-A37F87EA94D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9209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055B1-33A2-44AC-8342-5092155BB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29AB23-CF06-4F21-B1D4-83C7AAA40A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5DBDC2-221E-453F-8159-3EBEB15D0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EAA500-3163-4FCA-80FF-5794C4EDB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7CE8C-D5C2-4705-B72C-315AE237E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C07E6-83A7-42D5-AF07-A37F87EA94D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6105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8E72D2A-18EC-F69D-B00F-6CB62EACF6CC}"/>
              </a:ext>
            </a:extLst>
          </p:cNvPr>
          <p:cNvSpPr/>
          <p:nvPr userDrawn="1"/>
        </p:nvSpPr>
        <p:spPr>
          <a:xfrm rot="5400000">
            <a:off x="5537200" y="-5542307"/>
            <a:ext cx="1117602" cy="12192001"/>
          </a:xfrm>
          <a:prstGeom prst="rect">
            <a:avLst/>
          </a:prstGeom>
          <a:solidFill>
            <a:srgbClr val="1F5A3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H" sz="1056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1CC0EED-9B52-41D9-8741-D806501B5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332" y="1556893"/>
            <a:ext cx="10757140" cy="7482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9C5145-EAFA-460F-B1EC-66A433F710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0332" y="2544792"/>
            <a:ext cx="10757140" cy="36747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4F4905-D55C-4955-AA25-7AC9A2BDAC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9764" y="647890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baseline="30000" dirty="0"/>
              <a:t>19th</a:t>
            </a:r>
            <a:r>
              <a:rPr lang="en-GB" dirty="0"/>
              <a:t> EAHAD Congress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680E8-D877-4CAA-B4AE-27C90BA649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7890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www.eahadcongress.com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ABF76D-BA96-4DBA-8EE3-81366208AC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78901"/>
            <a:ext cx="34716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9FC07E6-83A7-42D5-AF07-A37F87EA94D5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66FDD27-FAF9-9712-095A-F272E85E4BD1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387845" y="161917"/>
            <a:ext cx="1294433" cy="783554"/>
          </a:xfrm>
          <a:prstGeom prst="rect">
            <a:avLst/>
          </a:prstGeom>
        </p:spPr>
      </p:pic>
      <p:pic>
        <p:nvPicPr>
          <p:cNvPr id="15" name="Picture 14" descr="A green and white logo&#10;&#10;AI-generated content may be incorrect.">
            <a:extLst>
              <a:ext uri="{FF2B5EF4-FFF2-40B4-BE49-F238E27FC236}">
                <a16:creationId xmlns:a16="http://schemas.microsoft.com/office/drawing/2014/main" id="{A67AD8EB-22A8-CFDB-F728-984D686DBD8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024"/>
          <a:stretch>
            <a:fillRect/>
          </a:stretch>
        </p:blipFill>
        <p:spPr>
          <a:xfrm>
            <a:off x="8035636" y="-5108"/>
            <a:ext cx="4156364" cy="1114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459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none" baseline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B5858-A9D3-443F-9DC2-C705056A53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56208" y="3025438"/>
            <a:ext cx="9079584" cy="643951"/>
          </a:xfrm>
        </p:spPr>
        <p:txBody>
          <a:bodyPr>
            <a:normAutofit fontScale="90000"/>
          </a:bodyPr>
          <a:lstStyle/>
          <a:p>
            <a:r>
              <a:rPr lang="en-GB" dirty="0"/>
              <a:t>Presentation Title</a:t>
            </a:r>
            <a:endParaRPr lang="en-CH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E5A1581-ABF6-29FA-3DA2-1E7A3C699D73}"/>
              </a:ext>
            </a:extLst>
          </p:cNvPr>
          <p:cNvSpPr txBox="1">
            <a:spLocks/>
          </p:cNvSpPr>
          <p:nvPr/>
        </p:nvSpPr>
        <p:spPr>
          <a:xfrm>
            <a:off x="3657599" y="4123887"/>
            <a:ext cx="6400801" cy="643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 cap="small" baseline="0">
                <a:solidFill>
                  <a:srgbClr val="014288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3200" b="0" cap="none" baseline="0" dirty="0">
                <a:solidFill>
                  <a:schemeClr val="bg1"/>
                </a:solidFill>
              </a:rPr>
              <a:t>Presenter’s Name</a:t>
            </a:r>
            <a:endParaRPr lang="en-GB" sz="3200" b="0" cap="none" baseline="0" dirty="0">
              <a:solidFill>
                <a:schemeClr val="bg1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9E566AA-5D1F-6F73-E42B-4F6E97C33E81}"/>
              </a:ext>
            </a:extLst>
          </p:cNvPr>
          <p:cNvSpPr txBox="1">
            <a:spLocks/>
          </p:cNvSpPr>
          <p:nvPr/>
        </p:nvSpPr>
        <p:spPr>
          <a:xfrm>
            <a:off x="2550130" y="4445862"/>
            <a:ext cx="7091740" cy="643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 cap="small" baseline="0">
                <a:solidFill>
                  <a:srgbClr val="014288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500" b="0" i="1" cap="none" baseline="0" dirty="0">
                <a:solidFill>
                  <a:schemeClr val="tx1"/>
                </a:solidFill>
              </a:rPr>
              <a:t>Presenter’s Affiliation</a:t>
            </a:r>
            <a:endParaRPr lang="en-GB" sz="2500" b="0" i="1" cap="none" baseline="0" dirty="0">
              <a:solidFill>
                <a:schemeClr val="tx1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7C10EFB-D953-7C23-29C8-59DDB7A076EB}"/>
              </a:ext>
            </a:extLst>
          </p:cNvPr>
          <p:cNvSpPr txBox="1">
            <a:spLocks/>
          </p:cNvSpPr>
          <p:nvPr/>
        </p:nvSpPr>
        <p:spPr>
          <a:xfrm>
            <a:off x="2133600" y="3832562"/>
            <a:ext cx="7689981" cy="643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 cap="small" baseline="0">
                <a:solidFill>
                  <a:srgbClr val="014288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3200" b="0" cap="none" baseline="0" dirty="0">
                <a:solidFill>
                  <a:srgbClr val="608F30"/>
                </a:solidFill>
              </a:rPr>
              <a:t>Presenter’s Name</a:t>
            </a:r>
            <a:endParaRPr lang="en-GB" sz="3200" b="0" cap="none" baseline="0" dirty="0">
              <a:solidFill>
                <a:srgbClr val="608F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332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>
            <a:extLst>
              <a:ext uri="{FF2B5EF4-FFF2-40B4-BE49-F238E27FC236}">
                <a16:creationId xmlns:a16="http://schemas.microsoft.com/office/drawing/2014/main" id="{7BA56545-4373-4F27-B8C3-7366B49F1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9761" y="843766"/>
            <a:ext cx="9322239" cy="750838"/>
          </a:xfrm>
        </p:spPr>
        <p:txBody>
          <a:bodyPr anchor="ctr">
            <a:no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Disclosure for </a:t>
            </a:r>
            <a:r>
              <a:rPr lang="en-US" sz="4000" dirty="0">
                <a:solidFill>
                  <a:srgbClr val="608F30"/>
                </a:solidFill>
              </a:rPr>
              <a:t>*Enter Name Here*</a:t>
            </a:r>
            <a:endParaRPr lang="en-CH" sz="4000" dirty="0">
              <a:solidFill>
                <a:srgbClr val="608F30"/>
              </a:solidFill>
            </a:endParaRP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BDA43CE3-F4C9-4BBF-BD8A-ED51274358E7}"/>
              </a:ext>
            </a:extLst>
          </p:cNvPr>
          <p:cNvSpPr txBox="1">
            <a:spLocks/>
          </p:cNvSpPr>
          <p:nvPr/>
        </p:nvSpPr>
        <p:spPr>
          <a:xfrm>
            <a:off x="685013" y="2168165"/>
            <a:ext cx="10821973" cy="3846069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rmAutofit fontScale="85000" lnSpcReduction="20000"/>
          </a:bodyPr>
          <a:lstStyle>
            <a:defPPr>
              <a:defRPr lang="en-CH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200" dirty="0"/>
              <a:t>In compliance with COI policy, ESPEN requires the following disclosures to the session audience:</a:t>
            </a:r>
          </a:p>
          <a:p>
            <a:pPr algn="ctr"/>
            <a:endParaRPr lang="en-US" sz="2200" dirty="0"/>
          </a:p>
          <a:p>
            <a:pPr algn="ctr"/>
            <a:endParaRPr lang="en-US" sz="2200" dirty="0"/>
          </a:p>
          <a:p>
            <a:pPr algn="ctr"/>
            <a:endParaRPr lang="en-US" sz="2200" dirty="0"/>
          </a:p>
          <a:p>
            <a:pPr algn="ctr"/>
            <a:endParaRPr lang="en-US" sz="2200" dirty="0"/>
          </a:p>
          <a:p>
            <a:pPr algn="ctr"/>
            <a:endParaRPr lang="en-US" sz="2200" dirty="0"/>
          </a:p>
          <a:p>
            <a:pPr algn="ctr"/>
            <a:endParaRPr lang="en-US" sz="2200" dirty="0"/>
          </a:p>
          <a:p>
            <a:pPr algn="ctr"/>
            <a:endParaRPr lang="en-US" sz="2200" dirty="0"/>
          </a:p>
          <a:p>
            <a:pPr algn="ctr"/>
            <a:endParaRPr lang="en-US" sz="2200" dirty="0"/>
          </a:p>
          <a:p>
            <a:pPr algn="ctr"/>
            <a:endParaRPr lang="en-US" sz="2200" dirty="0"/>
          </a:p>
          <a:p>
            <a:pPr algn="ctr"/>
            <a:endParaRPr lang="en-US" sz="2200" dirty="0"/>
          </a:p>
          <a:p>
            <a:pPr algn="ctr"/>
            <a:endParaRPr lang="en-US" sz="2200" dirty="0"/>
          </a:p>
          <a:p>
            <a:pPr algn="ctr">
              <a:lnSpc>
                <a:spcPct val="120000"/>
              </a:lnSpc>
            </a:pPr>
            <a:r>
              <a:rPr lang="en-US" sz="2200" dirty="0"/>
              <a:t>Presentation includes discussion of the following off-label use of a drug or medical device: </a:t>
            </a:r>
          </a:p>
          <a:p>
            <a:pPr algn="ctr">
              <a:lnSpc>
                <a:spcPct val="120000"/>
              </a:lnSpc>
            </a:pPr>
            <a:r>
              <a:rPr lang="en-US" sz="2200" b="1" dirty="0">
                <a:solidFill>
                  <a:srgbClr val="608F30"/>
                </a:solidFill>
              </a:rPr>
              <a:t>*Enter Drug or Medical Device Name Here*</a:t>
            </a:r>
          </a:p>
          <a:p>
            <a:pPr algn="ctr"/>
            <a:endParaRPr lang="en-CH" sz="1100" dirty="0"/>
          </a:p>
        </p:txBody>
      </p:sp>
      <p:graphicFrame>
        <p:nvGraphicFramePr>
          <p:cNvPr id="8" name="Table 2">
            <a:extLst>
              <a:ext uri="{FF2B5EF4-FFF2-40B4-BE49-F238E27FC236}">
                <a16:creationId xmlns:a16="http://schemas.microsoft.com/office/drawing/2014/main" id="{F4103ACA-7CA8-4583-B977-1E5480F8B2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2584635"/>
              </p:ext>
            </p:extLst>
          </p:nvPr>
        </p:nvGraphicFramePr>
        <p:xfrm>
          <a:off x="1517714" y="2837543"/>
          <a:ext cx="8745637" cy="20345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4563">
                  <a:extLst>
                    <a:ext uri="{9D8B030D-6E8A-4147-A177-3AD203B41FA5}">
                      <a16:colId xmlns:a16="http://schemas.microsoft.com/office/drawing/2014/main" val="2447472821"/>
                    </a:ext>
                  </a:extLst>
                </a:gridCol>
                <a:gridCol w="5731074">
                  <a:extLst>
                    <a:ext uri="{9D8B030D-6E8A-4147-A177-3AD203B41FA5}">
                      <a16:colId xmlns:a16="http://schemas.microsoft.com/office/drawing/2014/main" val="3459190625"/>
                    </a:ext>
                  </a:extLst>
                </a:gridCol>
              </a:tblGrid>
              <a:tr h="262378"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Shareholder</a:t>
                      </a:r>
                      <a:endParaRPr lang="en-CH" sz="18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6329" marR="16329" marT="8164" marB="8164" anchor="ctr">
                    <a:lnL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5A3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8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No relevant conflicts of interest to declare.</a:t>
                      </a:r>
                      <a:endParaRPr lang="en-CH" sz="1800" b="0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6329" marR="16329" marT="8164" marB="8164" anchor="ctr">
                    <a:lnL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5A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5619018"/>
                  </a:ext>
                </a:extLst>
              </a:tr>
              <a:tr h="262378">
                <a:tc>
                  <a:txBody>
                    <a:bodyPr/>
                    <a:lstStyle/>
                    <a:p>
                      <a:pPr marL="0" marR="0" lvl="0" indent="0" algn="l" defTabSz="1428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Grant / Research Support</a:t>
                      </a:r>
                      <a:endParaRPr lang="en-CH" sz="18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6329" marR="16329" marT="8164" marB="8164" anchor="ctr">
                    <a:lnL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5A3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8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No relevant conflicts of interest to declare.</a:t>
                      </a:r>
                      <a:endParaRPr lang="en-CH" sz="1800" b="0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6329" marR="16329" marT="8164" marB="8164" anchor="ctr">
                    <a:lnL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5A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2933990"/>
                  </a:ext>
                </a:extLst>
              </a:tr>
              <a:tr h="262378">
                <a:tc>
                  <a:txBody>
                    <a:bodyPr/>
                    <a:lstStyle/>
                    <a:p>
                      <a:pPr marL="0" marR="0" lvl="0" indent="0" algn="l" defTabSz="1428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Consultant</a:t>
                      </a:r>
                      <a:endParaRPr lang="en-CH" sz="18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6329" marR="16329" marT="8164" marB="8164" anchor="ctr">
                    <a:lnL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5A3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8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No relevant conflicts of interest to declare.</a:t>
                      </a:r>
                      <a:endParaRPr lang="en-CH" sz="1800" b="0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6329" marR="16329" marT="8164" marB="8164" anchor="ctr">
                    <a:lnL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5A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2262121"/>
                  </a:ext>
                </a:extLst>
              </a:tr>
              <a:tr h="262378">
                <a:tc>
                  <a:txBody>
                    <a:bodyPr/>
                    <a:lstStyle/>
                    <a:p>
                      <a:pPr marL="0" marR="0" lvl="0" indent="0" algn="l" defTabSz="1428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Employee</a:t>
                      </a:r>
                      <a:endParaRPr lang="en-CH" sz="18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6329" marR="16329" marT="8164" marB="8164" anchor="ctr">
                    <a:lnL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5A3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8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No relevant conflicts of interest to declare.</a:t>
                      </a:r>
                      <a:endParaRPr lang="en-CH" sz="1800" b="0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6329" marR="16329" marT="8164" marB="8164" anchor="ctr">
                    <a:lnL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5A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2738985"/>
                  </a:ext>
                </a:extLst>
              </a:tr>
              <a:tr h="262378">
                <a:tc>
                  <a:txBody>
                    <a:bodyPr/>
                    <a:lstStyle/>
                    <a:p>
                      <a:pPr marL="0" marR="0" lvl="0" indent="0" algn="l" defTabSz="1428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Paid Instructor</a:t>
                      </a:r>
                      <a:endParaRPr lang="en-CH" sz="18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6329" marR="16329" marT="8164" marB="8164" anchor="ctr">
                    <a:lnL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5A3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8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No relevant conflicts of interest to declare.</a:t>
                      </a:r>
                      <a:endParaRPr lang="en-CH" sz="1800" b="0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6329" marR="16329" marT="8164" marB="8164" anchor="ctr">
                    <a:lnL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5A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4246781"/>
                  </a:ext>
                </a:extLst>
              </a:tr>
              <a:tr h="262378">
                <a:tc>
                  <a:txBody>
                    <a:bodyPr/>
                    <a:lstStyle/>
                    <a:p>
                      <a:pPr marL="0" marR="0" lvl="0" indent="0" algn="l" defTabSz="1428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Speaker Bureau</a:t>
                      </a:r>
                      <a:endParaRPr lang="en-CH" sz="18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6329" marR="16329" marT="8164" marB="8164" anchor="ctr">
                    <a:lnL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5A3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8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No relevant conflicts of interest to declare.</a:t>
                      </a:r>
                      <a:endParaRPr lang="en-CH" sz="1800" b="0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6329" marR="16329" marT="8164" marB="8164" anchor="ctr">
                    <a:lnL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5A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146744"/>
                  </a:ext>
                </a:extLst>
              </a:tr>
              <a:tr h="262378">
                <a:tc>
                  <a:txBody>
                    <a:bodyPr/>
                    <a:lstStyle/>
                    <a:p>
                      <a:pPr marL="0" marR="0" lvl="0" indent="0" algn="l" defTabSz="1428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Other</a:t>
                      </a:r>
                      <a:endParaRPr lang="en-CH" sz="1800" b="1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6329" marR="16329" marT="8164" marB="8164" anchor="ctr">
                    <a:lnL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5A3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428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No relevant conflicts of interest to declare.</a:t>
                      </a:r>
                      <a:endParaRPr lang="en-CH" sz="1800" b="0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16329" marR="16329" marT="8164" marB="8164" anchor="ctr">
                    <a:lnL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CDD9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5A3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1645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2033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5AC2A-35B6-451D-AA8E-AE93FCC2C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997" y="1766304"/>
            <a:ext cx="10372436" cy="748245"/>
          </a:xfrm>
        </p:spPr>
        <p:txBody>
          <a:bodyPr/>
          <a:lstStyle/>
          <a:p>
            <a:endParaRPr lang="en-C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574F96-BD9F-40DE-A533-2F533AD61C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33997" y="2941163"/>
            <a:ext cx="10372436" cy="3300503"/>
          </a:xfrm>
        </p:spPr>
        <p:txBody>
          <a:bodyPr/>
          <a:lstStyle/>
          <a:p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3585688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0E85F-D6D2-76B1-11E8-61D25183C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332" y="1556893"/>
            <a:ext cx="11122916" cy="748245"/>
          </a:xfrm>
        </p:spPr>
        <p:txBody>
          <a:bodyPr/>
          <a:lstStyle/>
          <a:p>
            <a:endParaRPr lang="en-C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A294B3-5BA2-DA20-9099-E11A28344D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0331" y="2580240"/>
            <a:ext cx="11122917" cy="3623558"/>
          </a:xfrm>
        </p:spPr>
        <p:txBody>
          <a:bodyPr/>
          <a:lstStyle/>
          <a:p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1339118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13793-39FC-33FF-7943-649B192C9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7880" y="1602557"/>
            <a:ext cx="10916239" cy="619760"/>
          </a:xfrm>
        </p:spPr>
        <p:txBody>
          <a:bodyPr/>
          <a:lstStyle/>
          <a:p>
            <a:endParaRPr lang="en-C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8B9F48-03AB-4836-8095-ED2F66C130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37880" y="2366572"/>
            <a:ext cx="10916239" cy="4214459"/>
          </a:xfrm>
        </p:spPr>
        <p:txBody>
          <a:bodyPr/>
          <a:lstStyle/>
          <a:p>
            <a:endParaRPr lang="en-CH" dirty="0"/>
          </a:p>
        </p:txBody>
      </p:sp>
    </p:spTree>
    <p:extLst>
      <p:ext uri="{BB962C8B-B14F-4D97-AF65-F5344CB8AC3E}">
        <p14:creationId xmlns:p14="http://schemas.microsoft.com/office/powerpoint/2010/main" val="1706540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87EBE00-BD25-4776-935D-552053048B14}" vid="{53312F92-5FF4-4317-94C1-E7B1023C899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F65AFDCA9A824A87D474BCECEF7737" ma:contentTypeVersion="11" ma:contentTypeDescription="Create a new document." ma:contentTypeScope="" ma:versionID="8e39d215de62c271911699734fd5d253">
  <xsd:schema xmlns:xsd="http://www.w3.org/2001/XMLSchema" xmlns:xs="http://www.w3.org/2001/XMLSchema" xmlns:p="http://schemas.microsoft.com/office/2006/metadata/properties" xmlns:ns2="9e25de56-a2d1-4a89-81f8-7345870331f4" xmlns:ns3="73f9181c-4790-4946-94dd-03f66ca21f41" targetNamespace="http://schemas.microsoft.com/office/2006/metadata/properties" ma:root="true" ma:fieldsID="ef534c3cf3d5ab256b264981e62e7d17" ns2:_="" ns3:_="">
    <xsd:import namespace="9e25de56-a2d1-4a89-81f8-7345870331f4"/>
    <xsd:import namespace="73f9181c-4790-4946-94dd-03f66ca21f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25de56-a2d1-4a89-81f8-7345870331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06aaa40-c663-4506-a8f2-94edda6b6d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f9181c-4790-4946-94dd-03f66ca21f4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83f89db-6404-4929-9c1d-0728044e6944}" ma:internalName="TaxCatchAll" ma:showField="CatchAllData" ma:web="73f9181c-4790-4946-94dd-03f66ca21f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e25de56-a2d1-4a89-81f8-7345870331f4">
      <Terms xmlns="http://schemas.microsoft.com/office/infopath/2007/PartnerControls"/>
    </lcf76f155ced4ddcb4097134ff3c332f>
    <TaxCatchAll xmlns="73f9181c-4790-4946-94dd-03f66ca21f4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1CA15DF-8735-484C-8925-DC909CB0C3D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25de56-a2d1-4a89-81f8-7345870331f4"/>
    <ds:schemaRef ds:uri="73f9181c-4790-4946-94dd-03f66ca21f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86EBEBC-F7EB-476B-8865-0CF7F698714B}">
  <ds:schemaRefs>
    <ds:schemaRef ds:uri="http://schemas.microsoft.com/office/2006/documentManagement/types"/>
    <ds:schemaRef ds:uri="http://schemas.microsoft.com/office/infopath/2007/PartnerControls"/>
    <ds:schemaRef ds:uri="6d56f4ef-8631-4de4-be33-c37f14c8578f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33cc2fe6-d691-4e39-a8a4-3bb83de63507"/>
    <ds:schemaRef ds:uri="http://www.w3.org/XML/1998/namespace"/>
    <ds:schemaRef ds:uri="http://purl.org/dc/dcmitype/"/>
    <ds:schemaRef ds:uri="588426e4-7203-465b-be9b-dc848194e92e"/>
    <ds:schemaRef ds:uri="38d49763-05d5-4042-a315-89e0fea2c094"/>
    <ds:schemaRef ds:uri="65bb3e4a-2b53-4f72-ad05-cef0eb71f9be"/>
    <ds:schemaRef ds:uri="ff402e78-1380-4894-ad37-5422105e40e9"/>
    <ds:schemaRef ds:uri="3c5b38b1-59cc-4a60-95b1-a9966ea46316"/>
    <ds:schemaRef ds:uri="af353462-9e36-4a56-8aa2-184f763cb67c"/>
    <ds:schemaRef ds:uri="9e25de56-a2d1-4a89-81f8-7345870331f4"/>
    <ds:schemaRef ds:uri="73f9181c-4790-4946-94dd-03f66ca21f41"/>
  </ds:schemaRefs>
</ds:datastoreItem>
</file>

<file path=customXml/itemProps3.xml><?xml version="1.0" encoding="utf-8"?>
<ds:datastoreItem xmlns:ds="http://schemas.openxmlformats.org/officeDocument/2006/customXml" ds:itemID="{7239D8C1-F9D5-4A77-AFF8-1E7098EC185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d026bb9f-849e-4520-adf3-36adc211bebd}" enabled="1" method="Privileged" siteId="{ac144e41-8001-48f0-9e1c-170716ed06b6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ESPEN Virtual Congress 2021 - Presentation Template - v2</Template>
  <TotalTime>435</TotalTime>
  <Words>137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Presentation Title</vt:lpstr>
      <vt:lpstr>Disclosure for *Enter Name Here*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Candice Gabay</dc:creator>
  <cp:lastModifiedBy>Giuliana Giardina</cp:lastModifiedBy>
  <cp:revision>12</cp:revision>
  <dcterms:created xsi:type="dcterms:W3CDTF">2022-04-14T08:23:46Z</dcterms:created>
  <dcterms:modified xsi:type="dcterms:W3CDTF">2025-11-20T17:58:57Z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cbf2ee6-7391-4c03-b07a-3137c8a2243c_Enabled">
    <vt:lpwstr>true</vt:lpwstr>
  </property>
  <property fmtid="{D5CDD505-2E9C-101B-9397-08002B2CF9AE}" pid="3" name="MSIP_Label_7cbf2ee6-7391-4c03-b07a-3137c8a2243c_SetDate">
    <vt:lpwstr>2023-05-31T11:27:41Z</vt:lpwstr>
  </property>
  <property fmtid="{D5CDD505-2E9C-101B-9397-08002B2CF9AE}" pid="4" name="MSIP_Label_7cbf2ee6-7391-4c03-b07a-3137c8a2243c_Method">
    <vt:lpwstr>Standard</vt:lpwstr>
  </property>
  <property fmtid="{D5CDD505-2E9C-101B-9397-08002B2CF9AE}" pid="5" name="MSIP_Label_7cbf2ee6-7391-4c03-b07a-3137c8a2243c_Name">
    <vt:lpwstr>Internal</vt:lpwstr>
  </property>
  <property fmtid="{D5CDD505-2E9C-101B-9397-08002B2CF9AE}" pid="6" name="MSIP_Label_7cbf2ee6-7391-4c03-b07a-3137c8a2243c_SiteId">
    <vt:lpwstr>ac144e41-8001-48f0-9e1c-170716ed06b6</vt:lpwstr>
  </property>
  <property fmtid="{D5CDD505-2E9C-101B-9397-08002B2CF9AE}" pid="7" name="MSIP_Label_7cbf2ee6-7391-4c03-b07a-3137c8a2243c_ActionId">
    <vt:lpwstr>8a5c2e8b-0678-45a2-8899-b93da93ca52d</vt:lpwstr>
  </property>
  <property fmtid="{D5CDD505-2E9C-101B-9397-08002B2CF9AE}" pid="8" name="MSIP_Label_7cbf2ee6-7391-4c03-b07a-3137c8a2243c_ContentBits">
    <vt:lpwstr>1</vt:lpwstr>
  </property>
  <property fmtid="{D5CDD505-2E9C-101B-9397-08002B2CF9AE}" pid="9" name="MediaServiceImageTags">
    <vt:lpwstr/>
  </property>
  <property fmtid="{D5CDD505-2E9C-101B-9397-08002B2CF9AE}" pid="10" name="ContentTypeId">
    <vt:lpwstr>0x01010092F65AFDCA9A824A87D474BCECEF7737</vt:lpwstr>
  </property>
</Properties>
</file>